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7" r:id="rId6"/>
    <p:sldId id="268" r:id="rId7"/>
    <p:sldId id="286" r:id="rId8"/>
    <p:sldId id="269" r:id="rId9"/>
    <p:sldId id="272" r:id="rId10"/>
    <p:sldId id="273" r:id="rId11"/>
    <p:sldId id="277" r:id="rId12"/>
    <p:sldId id="279" r:id="rId13"/>
    <p:sldId id="284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FD06-4360-4B75-8D0D-7C09714B27D7}" type="datetimeFigureOut">
              <a:rPr lang="nl-NL" smtClean="0"/>
              <a:pPr/>
              <a:t>30-8-2016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3DEB-B7A3-42E1-A4A8-AE01EB5053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FD06-4360-4B75-8D0D-7C09714B27D7}" type="datetimeFigureOut">
              <a:rPr lang="nl-NL" smtClean="0"/>
              <a:pPr/>
              <a:t>30-8-2016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3DEB-B7A3-42E1-A4A8-AE01EB5053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FD06-4360-4B75-8D0D-7C09714B27D7}" type="datetimeFigureOut">
              <a:rPr lang="nl-NL" smtClean="0"/>
              <a:pPr/>
              <a:t>30-8-2016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3DEB-B7A3-42E1-A4A8-AE01EB5053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FD06-4360-4B75-8D0D-7C09714B27D7}" type="datetimeFigureOut">
              <a:rPr lang="nl-NL" smtClean="0"/>
              <a:pPr/>
              <a:t>30-8-2016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3DEB-B7A3-42E1-A4A8-AE01EB5053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FD06-4360-4B75-8D0D-7C09714B27D7}" type="datetimeFigureOut">
              <a:rPr lang="nl-NL" smtClean="0"/>
              <a:pPr/>
              <a:t>30-8-2016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3DEB-B7A3-42E1-A4A8-AE01EB5053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FD06-4360-4B75-8D0D-7C09714B27D7}" type="datetimeFigureOut">
              <a:rPr lang="nl-NL" smtClean="0"/>
              <a:pPr/>
              <a:t>30-8-2016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3DEB-B7A3-42E1-A4A8-AE01EB5053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FD06-4360-4B75-8D0D-7C09714B27D7}" type="datetimeFigureOut">
              <a:rPr lang="nl-NL" smtClean="0"/>
              <a:pPr/>
              <a:t>30-8-2016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3DEB-B7A3-42E1-A4A8-AE01EB5053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FD06-4360-4B75-8D0D-7C09714B27D7}" type="datetimeFigureOut">
              <a:rPr lang="nl-NL" smtClean="0"/>
              <a:pPr/>
              <a:t>30-8-2016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3DEB-B7A3-42E1-A4A8-AE01EB5053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FD06-4360-4B75-8D0D-7C09714B27D7}" type="datetimeFigureOut">
              <a:rPr lang="nl-NL" smtClean="0"/>
              <a:pPr/>
              <a:t>30-8-2016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3DEB-B7A3-42E1-A4A8-AE01EB5053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FD06-4360-4B75-8D0D-7C09714B27D7}" type="datetimeFigureOut">
              <a:rPr lang="nl-NL" smtClean="0"/>
              <a:pPr/>
              <a:t>30-8-2016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3DEB-B7A3-42E1-A4A8-AE01EB5053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FD06-4360-4B75-8D0D-7C09714B27D7}" type="datetimeFigureOut">
              <a:rPr lang="nl-NL" smtClean="0"/>
              <a:pPr/>
              <a:t>30-8-2016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3DEB-B7A3-42E1-A4A8-AE01EB5053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FD06-4360-4B75-8D0D-7C09714B27D7}" type="datetimeFigureOut">
              <a:rPr lang="nl-NL" smtClean="0"/>
              <a:pPr/>
              <a:t>30-8-2016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63DEB-B7A3-42E1-A4A8-AE01EB5053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24135"/>
          </a:xfrm>
        </p:spPr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Gedrag, </a:t>
            </a:r>
            <a:r>
              <a:rPr lang="nl-NL" sz="3200" dirty="0" smtClean="0">
                <a:latin typeface="Comic Sans MS" pitchFamily="66" charset="0"/>
              </a:rPr>
              <a:t>gedragsleer - ethologie</a:t>
            </a:r>
            <a:endParaRPr lang="nl-NL" sz="3200" dirty="0">
              <a:latin typeface="Comic Sans MS" pitchFamily="66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704856" cy="468052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nl-NL" sz="2800" dirty="0" smtClean="0">
                <a:solidFill>
                  <a:schemeClr val="tx1"/>
                </a:solidFill>
                <a:latin typeface="Comic Sans MS" pitchFamily="66" charset="0"/>
              </a:rPr>
              <a:t>wat versta je onder gedrag</a:t>
            </a:r>
          </a:p>
          <a:p>
            <a:pPr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tx1"/>
                </a:solidFill>
                <a:latin typeface="Comic Sans MS" pitchFamily="66" charset="0"/>
              </a:rPr>
              <a:t> wat wil een dier bereiken met zijn gedrag</a:t>
            </a:r>
          </a:p>
          <a:p>
            <a:pPr algn="l">
              <a:buFont typeface="Arial" pitchFamily="34" charset="0"/>
              <a:buChar char="•"/>
            </a:pPr>
            <a:r>
              <a:rPr lang="nl-NL" sz="28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nl-NL" sz="2800" dirty="0" smtClean="0">
                <a:solidFill>
                  <a:schemeClr val="tx1"/>
                </a:solidFill>
                <a:latin typeface="Comic Sans MS" pitchFamily="66" charset="0"/>
              </a:rPr>
              <a:t>waar komt het “gedrag” vandaan</a:t>
            </a:r>
          </a:p>
          <a:p>
            <a:pPr algn="l"/>
            <a:endParaRPr lang="nl-NL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Natuurlijk gedrag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Sociaal gedrag - </a:t>
            </a:r>
            <a:r>
              <a:rPr lang="nl-NL" sz="2000" dirty="0" smtClean="0">
                <a:latin typeface="Comic Sans MS" pitchFamily="66" charset="0"/>
              </a:rPr>
              <a:t>groepsgrootte / samenlevingsvorm</a:t>
            </a:r>
          </a:p>
          <a:p>
            <a:r>
              <a:rPr lang="nl-NL" dirty="0" smtClean="0">
                <a:latin typeface="Comic Sans MS" pitchFamily="66" charset="0"/>
              </a:rPr>
              <a:t>Eetgedrag </a:t>
            </a:r>
          </a:p>
          <a:p>
            <a:r>
              <a:rPr lang="nl-NL" dirty="0" smtClean="0">
                <a:latin typeface="Comic Sans MS" pitchFamily="66" charset="0"/>
              </a:rPr>
              <a:t>Vluchtgedrag </a:t>
            </a:r>
          </a:p>
          <a:p>
            <a:r>
              <a:rPr lang="nl-NL" dirty="0" smtClean="0">
                <a:latin typeface="Comic Sans MS" pitchFamily="66" charset="0"/>
              </a:rPr>
              <a:t>Voortplantingsgedrag </a:t>
            </a:r>
          </a:p>
          <a:p>
            <a:r>
              <a:rPr lang="nl-NL" dirty="0" smtClean="0">
                <a:latin typeface="Comic Sans MS" pitchFamily="66" charset="0"/>
              </a:rPr>
              <a:t>Comfortgedrag - welzijn</a:t>
            </a:r>
          </a:p>
          <a:p>
            <a:r>
              <a:rPr lang="nl-NL" dirty="0" smtClean="0">
                <a:latin typeface="Comic Sans MS" pitchFamily="66" charset="0"/>
              </a:rPr>
              <a:t>Exploratiegedrag - onderzoeken</a:t>
            </a:r>
          </a:p>
          <a:p>
            <a:endParaRPr lang="nl-NL" dirty="0">
              <a:latin typeface="Comic Sans MS" pitchFamily="66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276872"/>
            <a:ext cx="3071700" cy="205166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306" y="501317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21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Vluchtgedrag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Veiligheid van dier en verzorger </a:t>
            </a:r>
          </a:p>
          <a:p>
            <a:r>
              <a:rPr lang="nl-NL" dirty="0" smtClean="0">
                <a:latin typeface="Comic Sans MS" pitchFamily="66" charset="0"/>
              </a:rPr>
              <a:t>Huisvesting </a:t>
            </a:r>
          </a:p>
          <a:p>
            <a:r>
              <a:rPr lang="nl-NL" dirty="0" smtClean="0">
                <a:latin typeface="Comic Sans MS" pitchFamily="66" charset="0"/>
              </a:rPr>
              <a:t>Afrasteringen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276872"/>
            <a:ext cx="2466975" cy="18478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199" y="4351244"/>
            <a:ext cx="2466975" cy="164166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479707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41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Opdracht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Welke aanpassing kun je doen aan de huisvesting </a:t>
            </a:r>
            <a:r>
              <a:rPr lang="nl-NL" dirty="0" smtClean="0">
                <a:latin typeface="Comic Sans MS" pitchFamily="66" charset="0"/>
              </a:rPr>
              <a:t>van het paard om </a:t>
            </a:r>
            <a:r>
              <a:rPr lang="nl-NL" dirty="0" smtClean="0">
                <a:latin typeface="Comic Sans MS" pitchFamily="66" charset="0"/>
              </a:rPr>
              <a:t>te zorgen dat </a:t>
            </a:r>
            <a:r>
              <a:rPr lang="nl-NL" dirty="0" smtClean="0">
                <a:latin typeface="Comic Sans MS" pitchFamily="66" charset="0"/>
              </a:rPr>
              <a:t>hij</a:t>
            </a:r>
            <a:r>
              <a:rPr lang="nl-NL" dirty="0" smtClean="0"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zich veilig </a:t>
            </a:r>
            <a:r>
              <a:rPr lang="nl-NL" dirty="0" smtClean="0">
                <a:latin typeface="Comic Sans MS" pitchFamily="66" charset="0"/>
              </a:rPr>
              <a:t>voelt?</a:t>
            </a:r>
            <a:endParaRPr lang="nl-NL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51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Comfortgedrag 	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Gedrag waardoor je je prettig voelt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797" y="3501008"/>
            <a:ext cx="4544403" cy="294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08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Gedrag - uitsplitsing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800" dirty="0" smtClean="0">
                <a:latin typeface="Comic Sans MS" pitchFamily="66" charset="0"/>
              </a:rPr>
              <a:t>Aangeboren gedrag </a:t>
            </a:r>
          </a:p>
          <a:p>
            <a:pPr>
              <a:buNone/>
            </a:pPr>
            <a:r>
              <a:rPr lang="nl-NL" sz="2800" dirty="0">
                <a:latin typeface="Comic Sans MS" pitchFamily="66" charset="0"/>
              </a:rPr>
              <a:t>	</a:t>
            </a:r>
            <a:r>
              <a:rPr lang="nl-NL" sz="2800" dirty="0" smtClean="0">
                <a:latin typeface="Comic Sans MS" pitchFamily="66" charset="0"/>
              </a:rPr>
              <a:t>		– instinctief gedrag</a:t>
            </a:r>
          </a:p>
          <a:p>
            <a:r>
              <a:rPr lang="nl-NL" sz="2800" dirty="0" smtClean="0">
                <a:latin typeface="Comic Sans MS" pitchFamily="66" charset="0"/>
              </a:rPr>
              <a:t>Aangeleerd gedrag  </a:t>
            </a:r>
          </a:p>
          <a:p>
            <a:pPr>
              <a:buNone/>
            </a:pPr>
            <a:r>
              <a:rPr lang="nl-NL" sz="2800" dirty="0">
                <a:latin typeface="Comic Sans MS" pitchFamily="66" charset="0"/>
              </a:rPr>
              <a:t>	</a:t>
            </a:r>
            <a:r>
              <a:rPr lang="nl-NL" sz="2800" dirty="0" smtClean="0">
                <a:latin typeface="Comic Sans MS" pitchFamily="66" charset="0"/>
              </a:rPr>
              <a:t>		- ervaringsgedrag  </a:t>
            </a:r>
          </a:p>
          <a:p>
            <a:pPr>
              <a:buNone/>
            </a:pPr>
            <a:endParaRPr lang="nl-NL" sz="2800" dirty="0">
              <a:latin typeface="Comic Sans MS" pitchFamily="66" charset="0"/>
            </a:endParaRPr>
          </a:p>
          <a:p>
            <a:pPr>
              <a:buNone/>
            </a:pPr>
            <a:endParaRPr lang="nl-NL" sz="2800" dirty="0" smtClean="0">
              <a:latin typeface="Comic Sans MS" pitchFamily="66" charset="0"/>
            </a:endParaRPr>
          </a:p>
          <a:p>
            <a:pPr>
              <a:buNone/>
            </a:pPr>
            <a:endParaRPr lang="nl-NL" sz="2800" dirty="0" smtClean="0">
              <a:latin typeface="Comic Sans MS" pitchFamily="66" charset="0"/>
            </a:endParaRPr>
          </a:p>
          <a:p>
            <a:r>
              <a:rPr lang="nl-NL" sz="2800" dirty="0" smtClean="0">
                <a:latin typeface="Comic Sans MS" pitchFamily="66" charset="0"/>
              </a:rPr>
              <a:t>Geschoold gedrag   			</a:t>
            </a:r>
          </a:p>
          <a:p>
            <a:pPr>
              <a:buNone/>
            </a:pPr>
            <a:r>
              <a:rPr lang="nl-NL" sz="2800" dirty="0">
                <a:latin typeface="Comic Sans MS" pitchFamily="66" charset="0"/>
              </a:rPr>
              <a:t>	</a:t>
            </a:r>
            <a:r>
              <a:rPr lang="nl-NL" sz="2800" dirty="0" smtClean="0">
                <a:latin typeface="Comic Sans MS" pitchFamily="66" charset="0"/>
              </a:rPr>
              <a:t>		- getraind gedrag</a:t>
            </a:r>
            <a:endParaRPr lang="nl-NL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Drempelwaarde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r>
              <a:rPr lang="nl-NL" sz="2800" dirty="0" smtClean="0">
                <a:latin typeface="Comic Sans MS" pitchFamily="66" charset="0"/>
              </a:rPr>
              <a:t>Iets aanleren gaat niet altijd even makkelijk</a:t>
            </a:r>
          </a:p>
          <a:p>
            <a:r>
              <a:rPr lang="nl-NL" sz="2800" dirty="0" smtClean="0">
                <a:latin typeface="Comic Sans MS" pitchFamily="66" charset="0"/>
              </a:rPr>
              <a:t>Hoe groter het belang of de beloning hoe makkelijker/sneller het gaat</a:t>
            </a:r>
          </a:p>
          <a:p>
            <a:r>
              <a:rPr lang="nl-NL" sz="2800" dirty="0" smtClean="0">
                <a:latin typeface="Comic Sans MS" pitchFamily="66" charset="0"/>
              </a:rPr>
              <a:t>Hoe vervelender of door negatieve respons (straf)  hoe langer het duurt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</a:rPr>
              <a:t>Belonen of straffen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>
                <a:latin typeface="Comic Sans MS" pitchFamily="66" charset="0"/>
              </a:rPr>
              <a:t>Belonen of straffen moet DIRECT gebeuren!    &gt; op de seconde</a:t>
            </a:r>
          </a:p>
          <a:p>
            <a:r>
              <a:rPr lang="nl-NL" sz="2800" dirty="0" smtClean="0">
                <a:latin typeface="Comic Sans MS" pitchFamily="66" charset="0"/>
              </a:rPr>
              <a:t>Beloon het gedrag                                             als het gebeurt</a:t>
            </a:r>
            <a:br>
              <a:rPr lang="nl-NL" sz="2800" dirty="0" smtClean="0">
                <a:latin typeface="Comic Sans MS" pitchFamily="66" charset="0"/>
              </a:rPr>
            </a:br>
            <a:endParaRPr lang="nl-NL" sz="2800" dirty="0">
              <a:latin typeface="Comic Sans MS" pitchFamily="66" charset="0"/>
            </a:endParaRPr>
          </a:p>
        </p:txBody>
      </p:sp>
      <p:pic>
        <p:nvPicPr>
          <p:cNvPr id="4" name="Afbeelding 3" descr="belon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1392" y="2276873"/>
            <a:ext cx="4954341" cy="41764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Geschoold gedrag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>
                <a:latin typeface="Comic Sans MS" pitchFamily="66" charset="0"/>
              </a:rPr>
              <a:t>Een versterking (of onderdrukking) van    	aangeboren en/of aangeleerd gedrag</a:t>
            </a:r>
          </a:p>
          <a:p>
            <a:r>
              <a:rPr lang="nl-NL" sz="2800" dirty="0" smtClean="0">
                <a:latin typeface="Comic Sans MS" pitchFamily="66" charset="0"/>
              </a:rPr>
              <a:t>Opleiding van een dier voor bepaald “werk”</a:t>
            </a:r>
          </a:p>
          <a:p>
            <a:r>
              <a:rPr lang="nl-NL" sz="2800" dirty="0" smtClean="0">
                <a:latin typeface="Comic Sans MS" pitchFamily="66" charset="0"/>
              </a:rPr>
              <a:t>Gebruik maken van erfelijke aanleg</a:t>
            </a:r>
            <a:endParaRPr lang="nl-NL" sz="2800" dirty="0">
              <a:latin typeface="Comic Sans MS" pitchFamily="66" charset="0"/>
            </a:endParaRPr>
          </a:p>
        </p:txBody>
      </p:sp>
      <p:pic>
        <p:nvPicPr>
          <p:cNvPr id="4" name="Afbeelding 3" descr="blindengeleideho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789040"/>
            <a:ext cx="4543425" cy="2867025"/>
          </a:xfrm>
          <a:prstGeom prst="rect">
            <a:avLst/>
          </a:prstGeom>
        </p:spPr>
      </p:pic>
      <p:pic>
        <p:nvPicPr>
          <p:cNvPr id="5" name="Afbeelding 4" descr="a spring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1905" y="3789040"/>
            <a:ext cx="3264375" cy="2161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Afwijkend gedrag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>
                <a:latin typeface="Comic Sans MS" pitchFamily="66" charset="0"/>
              </a:rPr>
              <a:t>Oorzaak…???  - inprenting / socialisatie….</a:t>
            </a:r>
          </a:p>
          <a:p>
            <a:r>
              <a:rPr lang="nl-NL" sz="2800" dirty="0" smtClean="0">
                <a:latin typeface="Comic Sans MS" pitchFamily="66" charset="0"/>
              </a:rPr>
              <a:t>Mogelijk door te veel of te weinig prikkels</a:t>
            </a:r>
          </a:p>
          <a:p>
            <a:pPr>
              <a:buNone/>
            </a:pPr>
            <a:endParaRPr lang="nl-NL" sz="2800" dirty="0">
              <a:latin typeface="Comic Sans MS" pitchFamily="66" charset="0"/>
            </a:endParaRPr>
          </a:p>
          <a:p>
            <a:r>
              <a:rPr lang="nl-NL" sz="2800" dirty="0" smtClean="0">
                <a:latin typeface="Comic Sans MS" pitchFamily="66" charset="0"/>
              </a:rPr>
              <a:t>Waven door verveling</a:t>
            </a:r>
            <a:r>
              <a:rPr lang="nl-NL" sz="2800" dirty="0">
                <a:latin typeface="Comic Sans MS" pitchFamily="66" charset="0"/>
              </a:rPr>
              <a:t>	</a:t>
            </a:r>
            <a:endParaRPr lang="nl-NL" sz="2800" dirty="0" smtClean="0">
              <a:latin typeface="Comic Sans MS" pitchFamily="66" charset="0"/>
            </a:endParaRPr>
          </a:p>
          <a:p>
            <a:pPr>
              <a:buNone/>
            </a:pPr>
            <a:endParaRPr lang="nl-NL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anose="030F0702030302020204" pitchFamily="66" charset="0"/>
              </a:rPr>
              <a:t>Opdracht afwijkend gedrag</a:t>
            </a:r>
            <a:endParaRPr lang="nl-NL" dirty="0">
              <a:latin typeface="Comic Sans MS" panose="030F0702030302020204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Comic Sans MS" panose="030F0702030302020204" pitchFamily="66" charset="0"/>
              </a:rPr>
              <a:t>Beschrijf  vormen (voorbeelden) van afwijkend diergedrag die je ooit hebt </a:t>
            </a:r>
            <a:r>
              <a:rPr lang="nl-NL" dirty="0" smtClean="0">
                <a:latin typeface="Comic Sans MS" panose="030F0702030302020204" pitchFamily="66" charset="0"/>
              </a:rPr>
              <a:t>gezien</a:t>
            </a:r>
            <a:endParaRPr lang="nl-NL" dirty="0">
              <a:latin typeface="Comic Sans MS" panose="030F0702030302020204" pitchFamily="66" charset="0"/>
            </a:endParaRPr>
          </a:p>
          <a:p>
            <a:r>
              <a:rPr lang="nl-NL" dirty="0">
                <a:latin typeface="Comic Sans MS" panose="030F0702030302020204" pitchFamily="66" charset="0"/>
              </a:rPr>
              <a:t>Bedenk voor elk voorbeeld van afwijkend gedrag een maatregel die je als verzorger zou  kunnen treffen om dit afwijkende gedrag te voorkomen</a:t>
            </a:r>
            <a:r>
              <a:rPr lang="nl-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93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Stereotiep gedrag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>
                <a:latin typeface="Comic Sans MS" pitchFamily="66" charset="0"/>
              </a:rPr>
              <a:t>Afwijkend gedrag om stress te verdringen</a:t>
            </a:r>
          </a:p>
          <a:p>
            <a:r>
              <a:rPr lang="nl-NL" sz="2800" dirty="0" smtClean="0">
                <a:latin typeface="Comic Sans MS" pitchFamily="66" charset="0"/>
              </a:rPr>
              <a:t>Aanmaak van endorfine (lijkt op morfine)</a:t>
            </a:r>
          </a:p>
          <a:p>
            <a:r>
              <a:rPr lang="nl-NL" sz="2800" dirty="0" smtClean="0">
                <a:latin typeface="Comic Sans MS" pitchFamily="66" charset="0"/>
              </a:rPr>
              <a:t>Verdoofd, maar is ook verslavend &gt; waardoor 	ook gedrag verslavend is</a:t>
            </a:r>
            <a:endParaRPr lang="nl-NL" sz="2800" dirty="0">
              <a:latin typeface="Comic Sans MS" pitchFamily="66" charset="0"/>
            </a:endParaRPr>
          </a:p>
        </p:txBody>
      </p:sp>
      <p:pic>
        <p:nvPicPr>
          <p:cNvPr id="5" name="Afbeelding 4" descr="stalondeug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573016"/>
            <a:ext cx="3266704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Apathisch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</a:rPr>
              <a:t>Geen gedrag meer vertonen </a:t>
            </a:r>
          </a:p>
          <a:p>
            <a:r>
              <a:rPr lang="nl-NL" dirty="0" smtClean="0">
                <a:latin typeface="Comic Sans MS" pitchFamily="66" charset="0"/>
              </a:rPr>
              <a:t>Berusting in “lot”</a:t>
            </a:r>
          </a:p>
          <a:p>
            <a:pPr>
              <a:buNone/>
            </a:pPr>
            <a:r>
              <a:rPr lang="nl-NL" dirty="0" smtClean="0">
                <a:latin typeface="Comic Sans MS" pitchFamily="66" charset="0"/>
              </a:rPr>
              <a:t>	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5" name="Afbeelding 4" descr="apathisch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1556792"/>
            <a:ext cx="1752600" cy="2600325"/>
          </a:xfrm>
          <a:prstGeom prst="rect">
            <a:avLst/>
          </a:prstGeom>
        </p:spPr>
      </p:pic>
      <p:pic>
        <p:nvPicPr>
          <p:cNvPr id="6" name="Afbeelding 5" descr="apathis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2852936"/>
            <a:ext cx="3048000" cy="2286000"/>
          </a:xfrm>
          <a:prstGeom prst="rect">
            <a:avLst/>
          </a:prstGeom>
        </p:spPr>
      </p:pic>
      <p:pic>
        <p:nvPicPr>
          <p:cNvPr id="7" name="Afbeelding 6" descr="apathisch 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39952" y="4509120"/>
            <a:ext cx="2466975" cy="1857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240</Words>
  <Application>Microsoft Office PowerPoint</Application>
  <PresentationFormat>Diavoorstelling (4:3)</PresentationFormat>
  <Paragraphs>56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Comic Sans MS</vt:lpstr>
      <vt:lpstr>Office-thema</vt:lpstr>
      <vt:lpstr>Gedrag, gedragsleer - ethologie</vt:lpstr>
      <vt:lpstr>Gedrag - uitsplitsing</vt:lpstr>
      <vt:lpstr>Drempelwaarde </vt:lpstr>
      <vt:lpstr>Belonen of straffen</vt:lpstr>
      <vt:lpstr>Geschoold gedrag </vt:lpstr>
      <vt:lpstr>Afwijkend gedrag</vt:lpstr>
      <vt:lpstr>Opdracht afwijkend gedrag</vt:lpstr>
      <vt:lpstr>Stereotiep gedrag </vt:lpstr>
      <vt:lpstr>Apathisch </vt:lpstr>
      <vt:lpstr>Natuurlijk gedrag</vt:lpstr>
      <vt:lpstr>Vluchtgedrag </vt:lpstr>
      <vt:lpstr>Opdracht </vt:lpstr>
      <vt:lpstr>Comfortgedrag  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Gedrag, gedragsleer -ethologie</dc:title>
  <dc:creator>aoc</dc:creator>
  <cp:lastModifiedBy>Nikki Pots</cp:lastModifiedBy>
  <cp:revision>56</cp:revision>
  <dcterms:created xsi:type="dcterms:W3CDTF">2011-08-23T10:36:08Z</dcterms:created>
  <dcterms:modified xsi:type="dcterms:W3CDTF">2016-08-30T11:42:31Z</dcterms:modified>
</cp:coreProperties>
</file>